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513" r:id="rId2"/>
    <p:sldId id="514" r:id="rId3"/>
    <p:sldId id="51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FF"/>
    <a:srgbClr val="CCCCFF"/>
    <a:srgbClr val="9999FF"/>
    <a:srgbClr val="009999"/>
    <a:srgbClr val="990099"/>
    <a:srgbClr val="0066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9044" autoAdjust="0"/>
    <p:restoredTop sz="80282" autoAdjust="0"/>
  </p:normalViewPr>
  <p:slideViewPr>
    <p:cSldViewPr snapToGrid="0">
      <p:cViewPr>
        <p:scale>
          <a:sx n="66" d="100"/>
          <a:sy n="66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442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CC525832-33E0-437D-AB04-28A02104C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D2B62ED-7787-4737-B45A-97BEBC029488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CA" smtClean="0"/>
              <a:t>Pre-PASV numbers are from March 2007</a:t>
            </a:r>
          </a:p>
          <a:p>
            <a:pPr eaLnBrk="1" hangingPunct="1">
              <a:buFontTx/>
              <a:buChar char="•"/>
            </a:pPr>
            <a:r>
              <a:rPr lang="en-CA" smtClean="0"/>
              <a:t>Post-PASV numbers are from March 2009</a:t>
            </a:r>
          </a:p>
          <a:p>
            <a:pPr eaLnBrk="1" hangingPunct="1">
              <a:buFontTx/>
              <a:buChar char="•"/>
            </a:pPr>
            <a:r>
              <a:rPr lang="en-CA" smtClean="0"/>
              <a:t>Real cost of a Bard Solo per patient = Price*1.62 (if $150/catheter, real cost is $243)</a:t>
            </a:r>
          </a:p>
          <a:p>
            <a:pPr eaLnBrk="1" hangingPunct="1">
              <a:buFontTx/>
              <a:buChar char="•"/>
            </a:pPr>
            <a:r>
              <a:rPr lang="en-CA" smtClean="0"/>
              <a:t>Real cost of an Xcela per patient= Price*1.12 (if $225/catheter, real cost is $252)</a:t>
            </a:r>
          </a:p>
          <a:p>
            <a:pPr eaLnBrk="1" hangingPunct="1">
              <a:buFontTx/>
              <a:buChar char="•"/>
            </a:pPr>
            <a:r>
              <a:rPr lang="en-CA" smtClean="0"/>
              <a:t>The costs above don’t take into account t-PA, the nursing and IR time, along with Patient comfort.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77BD6E-6847-40DC-B593-95A2C106163E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Pre-PASV – 2008</a:t>
            </a:r>
          </a:p>
          <a:p>
            <a:pPr eaLnBrk="1" hangingPunct="1"/>
            <a:r>
              <a:rPr lang="en-CA" smtClean="0"/>
              <a:t>Post-PASV – 2009</a:t>
            </a:r>
          </a:p>
          <a:p>
            <a:pPr eaLnBrk="1" hangingPunct="1"/>
            <a:r>
              <a:rPr lang="en-CA" smtClean="0"/>
              <a:t>t-PA cost = $75 dose (2 doses administered)</a:t>
            </a:r>
          </a:p>
          <a:p>
            <a:pPr eaLnBrk="1" hangingPunct="1"/>
            <a:r>
              <a:rPr lang="en-CA" smtClean="0"/>
              <a:t>2008 = 1620 * $75 = $122K</a:t>
            </a:r>
          </a:p>
          <a:p>
            <a:pPr eaLnBrk="1" hangingPunct="1"/>
            <a:r>
              <a:rPr lang="en-CA" smtClean="0"/>
              <a:t>2009 = 2671 * $75 = $200K</a:t>
            </a:r>
          </a:p>
          <a:p>
            <a:pPr eaLnBrk="1" hangingPunct="1"/>
            <a:r>
              <a:rPr lang="en-CA" smtClean="0"/>
              <a:t>Delta = $79K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A763F7-2978-4C75-B1CF-D008B90ECD51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On a per 1000 catheter basis, the WRHA results mean that they would spend (based on $75/cathflo dose cost):</a:t>
            </a:r>
          </a:p>
          <a:p>
            <a:pPr eaLnBrk="1" hangingPunct="1"/>
            <a:r>
              <a:rPr lang="en-CA" smtClean="0"/>
              <a:t>$50,250 cathflo/1000 catheters if using Bard Solo</a:t>
            </a:r>
          </a:p>
          <a:p>
            <a:pPr eaLnBrk="1" hangingPunct="1"/>
            <a:r>
              <a:rPr lang="en-CA" smtClean="0"/>
              <a:t>$36,750 cathflo/1000 catheters if using Xcela PASV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Which means a savings of $13,500 per 1000 catheters in cathflo $$.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avilyst_5c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28600"/>
            <a:ext cx="25146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1439863"/>
            <a:ext cx="9144000" cy="254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000">
              <a:ea typeface="ＭＳ Ｐゴシック" pitchFamily="50" charset="-128"/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657600" y="6567488"/>
            <a:ext cx="2197100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>
                <a:solidFill>
                  <a:schemeClr val="tx2"/>
                </a:solidFill>
                <a:ea typeface="ＭＳ Ｐゴシック" pitchFamily="50" charset="-128"/>
                <a:cs typeface="+mn-cs"/>
              </a:rPr>
              <a:t>Navilyst Medical – Proprietary &amp; Confidential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9906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533400"/>
          </a:xfrm>
        </p:spPr>
        <p:txBody>
          <a:bodyPr anchor="b"/>
          <a:lstStyle>
            <a:lvl1pPr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76200"/>
            <a:ext cx="21717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3627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066800"/>
            <a:ext cx="4267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267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066800"/>
            <a:ext cx="86868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14288"/>
            <a:ext cx="7751763" cy="1011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4176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84700" y="1417638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4700" y="3551238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270875" y="6459538"/>
            <a:ext cx="622300" cy="19208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4CA98340-6A78-41B7-A61A-5EC34B43B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14288"/>
            <a:ext cx="7751763" cy="1011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4176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4700" y="14176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270875" y="6459538"/>
            <a:ext cx="622300" cy="19208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2E7E5246-3187-45F5-AD29-78BA74290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vilyst_5c_rgb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315200" y="6115050"/>
            <a:ext cx="1600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0757" name="Rectangle 5"/>
          <p:cNvSpPr>
            <a:spLocks noChangeArrowheads="1"/>
          </p:cNvSpPr>
          <p:nvPr/>
        </p:nvSpPr>
        <p:spPr bwMode="auto">
          <a:xfrm>
            <a:off x="0" y="990600"/>
            <a:ext cx="9144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136525" y="6567488"/>
            <a:ext cx="576263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>
                <a:solidFill>
                  <a:schemeClr val="tx2"/>
                </a:solidFill>
                <a:ea typeface="ＭＳ Ｐゴシック" pitchFamily="50" charset="-128"/>
                <a:cs typeface="+mn-cs"/>
              </a:rPr>
              <a:t>Page </a:t>
            </a:r>
            <a:fld id="{7DF34D18-338D-466A-B242-AB0E48D5E817}" type="slidenum">
              <a:rPr lang="en-US" sz="800">
                <a:solidFill>
                  <a:schemeClr val="tx2"/>
                </a:solidFill>
                <a:ea typeface="ＭＳ Ｐゴシック" pitchFamily="50" charset="-128"/>
                <a:cs typeface="+mn-cs"/>
              </a:rPr>
              <a:pPr eaLnBrk="0" hangingPunct="0">
                <a:defRPr/>
              </a:pPr>
              <a:t>‹#›</a:t>
            </a:fld>
            <a:endParaRPr lang="en-US" sz="800">
              <a:solidFill>
                <a:schemeClr val="tx2"/>
              </a:solidFill>
              <a:ea typeface="ＭＳ Ｐゴシック" pitchFamily="50" charset="-128"/>
              <a:cs typeface="+mn-cs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3657600" y="6567488"/>
            <a:ext cx="2197100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>
                <a:solidFill>
                  <a:schemeClr val="tx2"/>
                </a:solidFill>
                <a:ea typeface="ＭＳ Ｐゴシック" pitchFamily="50" charset="-128"/>
                <a:cs typeface="+mn-cs"/>
              </a:rPr>
              <a:t>Navilyst Medical – Proprietary &amp;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  <p:sldLayoutId id="2147483667" r:id="rId14"/>
    <p:sldLayoutId id="2147483668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50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50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50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50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79533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&gt;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25253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170973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  <a:cs typeface="ＭＳ Ｐゴシック"/>
        </a:defRPr>
      </a:lvl5pPr>
      <a:lvl6pPr marL="2166938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624138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3081338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538538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ChangeArrowheads="1"/>
          </p:cNvSpPr>
          <p:nvPr/>
        </p:nvSpPr>
        <p:spPr bwMode="auto">
          <a:xfrm>
            <a:off x="804863" y="954088"/>
            <a:ext cx="773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/>
              <a:t>Xcela</a:t>
            </a:r>
            <a:r>
              <a:rPr lang="en-US" sz="1600" b="1" baseline="50000">
                <a:solidFill>
                  <a:srgbClr val="000000"/>
                </a:solidFill>
              </a:rPr>
              <a:t>®</a:t>
            </a:r>
            <a:r>
              <a:rPr lang="en-US" b="1"/>
              <a:t> PICC with PASV</a:t>
            </a:r>
            <a:r>
              <a:rPr lang="en-US" sz="1600" b="1" baseline="50000"/>
              <a:t>®</a:t>
            </a:r>
            <a:r>
              <a:rPr lang="en-US" b="1"/>
              <a:t> Valve Technology</a:t>
            </a:r>
          </a:p>
        </p:txBody>
      </p:sp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4425" y="1885950"/>
            <a:ext cx="26003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3968750" y="1933575"/>
            <a:ext cx="3616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eaLnBrk="0" hangingPunct="0">
              <a:spcBef>
                <a:spcPct val="50000"/>
              </a:spcBef>
            </a:pPr>
            <a:r>
              <a:rPr lang="en-US" sz="2000" b="1"/>
              <a:t>Regina General Hospital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042988" y="2473325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eaLnBrk="0" hangingPunct="0"/>
            <a:r>
              <a:rPr lang="en-US" sz="1800"/>
              <a:t>References:  </a:t>
            </a:r>
            <a:r>
              <a:rPr lang="en-CA" sz="1800"/>
              <a:t>Dr. Shantilal M. Lala, FFRAD, FRCP(S)</a:t>
            </a:r>
          </a:p>
          <a:p>
            <a:pPr marL="231775" indent="-231775" eaLnBrk="0" hangingPunct="0"/>
            <a:r>
              <a:rPr lang="en-CA" sz="1800"/>
              <a:t>		       Lorna Montanini, RTR</a:t>
            </a:r>
            <a:endParaRPr lang="en-US" sz="180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049338" y="3295650"/>
          <a:ext cx="7413625" cy="2898775"/>
        </p:xfrm>
        <a:graphic>
          <a:graphicData uri="http://schemas.openxmlformats.org/drawingml/2006/table">
            <a:tbl>
              <a:tblPr/>
              <a:tblGrid>
                <a:gridCol w="2471737"/>
                <a:gridCol w="2470150"/>
                <a:gridCol w="2471738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Pre-PASV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Post-PASV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PICCS placed by: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Catheter used: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Bard Solo</a:t>
                      </a:r>
                      <a:r>
                        <a:rPr kumimoji="0" lang="en-US" sz="18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®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Xcela</a:t>
                      </a:r>
                      <a:r>
                        <a:rPr kumimoji="0" lang="en-US" sz="18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®  </a:t>
                      </a: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PASV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# PICCs placed: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# of PICCS replaced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Replacement rate: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ChangeArrowheads="1"/>
          </p:cNvSpPr>
          <p:nvPr/>
        </p:nvSpPr>
        <p:spPr bwMode="auto">
          <a:xfrm>
            <a:off x="717550" y="954088"/>
            <a:ext cx="771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/>
              <a:t>Xcela</a:t>
            </a:r>
            <a:r>
              <a:rPr lang="en-US" sz="1600" b="1" baseline="50000">
                <a:solidFill>
                  <a:srgbClr val="000000"/>
                </a:solidFill>
              </a:rPr>
              <a:t>®</a:t>
            </a:r>
            <a:r>
              <a:rPr lang="en-US" b="1"/>
              <a:t> PICC with PASV</a:t>
            </a:r>
            <a:r>
              <a:rPr lang="en-US" sz="1600" b="1" baseline="50000"/>
              <a:t>®</a:t>
            </a:r>
            <a:r>
              <a:rPr lang="en-US" b="1"/>
              <a:t> Valve Technology</a:t>
            </a:r>
          </a:p>
        </p:txBody>
      </p:sp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1042988" y="235585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eaLnBrk="0" hangingPunct="0"/>
            <a:r>
              <a:rPr lang="en-US" sz="1800"/>
              <a:t>References:  Louise Oak, RN and Carol Barker Porte, RN</a:t>
            </a:r>
            <a:endParaRPr lang="en-CA" sz="1800"/>
          </a:p>
          <a:p>
            <a:pPr marL="231775" indent="-231775" eaLnBrk="0" hangingPunct="0"/>
            <a:r>
              <a:rPr lang="en-CA" sz="1800"/>
              <a:t>		       Vascular Access Resource Nurses</a:t>
            </a:r>
            <a:endParaRPr lang="en-US" sz="1800"/>
          </a:p>
        </p:txBody>
      </p:sp>
      <p:graphicFrame>
        <p:nvGraphicFramePr>
          <p:cNvPr id="11301" name="Group 37"/>
          <p:cNvGraphicFramePr>
            <a:graphicFrameLocks noGrp="1"/>
          </p:cNvGraphicFramePr>
          <p:nvPr/>
        </p:nvGraphicFramePr>
        <p:xfrm>
          <a:off x="1081088" y="3105150"/>
          <a:ext cx="7381875" cy="3151188"/>
        </p:xfrm>
        <a:graphic>
          <a:graphicData uri="http://schemas.openxmlformats.org/drawingml/2006/table">
            <a:tbl>
              <a:tblPr/>
              <a:tblGrid>
                <a:gridCol w="2205037"/>
                <a:gridCol w="1827213"/>
                <a:gridCol w="1728787"/>
                <a:gridCol w="1620838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Pre-PASV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Post-PASV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month trial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PICCS placed by: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Nurses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Nurses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Nurses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Catheter used: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Bard Groshong</a:t>
                      </a:r>
                      <a:r>
                        <a:rPr kumimoji="0" lang="en-US" sz="16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Bard Solo</a:t>
                      </a:r>
                      <a:r>
                        <a:rPr kumimoji="0" lang="en-US" sz="1600" b="0" i="0" u="none" strike="noStrike" cap="none" normalizeH="0" baseline="5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Xcela</a:t>
                      </a:r>
                      <a:r>
                        <a:rPr kumimoji="0" lang="en-US" sz="16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</a:t>
                      </a: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PASV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# PICCs placed: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~700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~700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Doses of t-PA used: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t-PA usage rate: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~2.3 doses/catheter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~3.8 doses/catheter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 doses/catheter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34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806575"/>
            <a:ext cx="3848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ChangeArrowheads="1"/>
          </p:cNvSpPr>
          <p:nvPr/>
        </p:nvSpPr>
        <p:spPr bwMode="auto">
          <a:xfrm>
            <a:off x="820738" y="996950"/>
            <a:ext cx="7716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/>
              <a:t>Xcela</a:t>
            </a:r>
            <a:r>
              <a:rPr lang="en-US" sz="1600" b="1" baseline="50000">
                <a:solidFill>
                  <a:srgbClr val="000000"/>
                </a:solidFill>
              </a:rPr>
              <a:t>®</a:t>
            </a:r>
            <a:r>
              <a:rPr lang="en-US" b="1"/>
              <a:t> PICC with PASV</a:t>
            </a:r>
            <a:r>
              <a:rPr lang="en-US" sz="1600" b="1" baseline="50000"/>
              <a:t>®</a:t>
            </a:r>
            <a:r>
              <a:rPr lang="en-US" b="1"/>
              <a:t> Valve Technology</a:t>
            </a:r>
          </a:p>
        </p:txBody>
      </p:sp>
      <p:graphicFrame>
        <p:nvGraphicFramePr>
          <p:cNvPr id="70699" name="Group 43"/>
          <p:cNvGraphicFramePr>
            <a:graphicFrameLocks noGrp="1"/>
          </p:cNvGraphicFramePr>
          <p:nvPr/>
        </p:nvGraphicFramePr>
        <p:xfrm>
          <a:off x="993775" y="2882900"/>
          <a:ext cx="7910513" cy="3260725"/>
        </p:xfrm>
        <a:graphic>
          <a:graphicData uri="http://schemas.openxmlformats.org/drawingml/2006/table">
            <a:tbl>
              <a:tblPr/>
              <a:tblGrid>
                <a:gridCol w="2543175"/>
                <a:gridCol w="2765425"/>
                <a:gridCol w="2601913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Pre-PASV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Post-PASV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Feb 1 - June 30, 2010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Oct 12, 2010 - Jan 31, 2011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PICCS placed by: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Nurses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Nurses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Catheter used: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Bard Solo</a:t>
                      </a:r>
                      <a:r>
                        <a:rPr kumimoji="0" lang="en-US" sz="16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®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Xcela</a:t>
                      </a:r>
                      <a:r>
                        <a:rPr kumimoji="0" lang="en-US" sz="16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®</a:t>
                      </a: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PASV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# PICCs placed: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283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191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Doses of t-PA used: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190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94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t-PA usage rate: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0.67 doses/catheter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0.49 doses/catheter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number of occlusions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129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D8A">
                        <a:alpha val="20000"/>
                      </a:srgb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Occlusion rate: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0.78 occlusions/catheter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0.68 occlusions/catheter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1" name="Text Box 5"/>
          <p:cNvSpPr txBox="1">
            <a:spLocks noChangeArrowheads="1"/>
          </p:cNvSpPr>
          <p:nvPr/>
        </p:nvSpPr>
        <p:spPr bwMode="auto">
          <a:xfrm>
            <a:off x="1012825" y="2481263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eaLnBrk="0" hangingPunct="0"/>
            <a:r>
              <a:rPr lang="en-US" sz="1800"/>
              <a:t>Reference:  Nancy Freisen, RN</a:t>
            </a:r>
            <a:endParaRPr lang="en-CA" sz="1800"/>
          </a:p>
          <a:p>
            <a:pPr marL="231775" indent="-231775" eaLnBrk="0" hangingPunct="0"/>
            <a:r>
              <a:rPr lang="en-CA" sz="1800"/>
              <a:t>		        </a:t>
            </a:r>
            <a:endParaRPr lang="en-US" sz="1800"/>
          </a:p>
        </p:txBody>
      </p:sp>
      <p:sp>
        <p:nvSpPr>
          <p:cNvPr id="27682" name="Text Box 5"/>
          <p:cNvSpPr txBox="1">
            <a:spLocks noChangeArrowheads="1"/>
          </p:cNvSpPr>
          <p:nvPr/>
        </p:nvSpPr>
        <p:spPr bwMode="auto">
          <a:xfrm>
            <a:off x="3951288" y="1865313"/>
            <a:ext cx="400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eaLnBrk="0" hangingPunct="0">
              <a:spcBef>
                <a:spcPct val="50000"/>
              </a:spcBef>
            </a:pPr>
            <a:r>
              <a:rPr lang="en-US" sz="2000" b="1"/>
              <a:t>St. Boniface General Hospital</a:t>
            </a:r>
          </a:p>
        </p:txBody>
      </p:sp>
      <p:pic>
        <p:nvPicPr>
          <p:cNvPr id="27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463" y="1703388"/>
            <a:ext cx="2378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42938" y="5219700"/>
            <a:ext cx="3986212" cy="1638300"/>
            <a:chOff x="773724" y="4548554"/>
            <a:chExt cx="3985846" cy="1638031"/>
          </a:xfrm>
        </p:grpSpPr>
        <p:sp>
          <p:nvSpPr>
            <p:cNvPr id="10" name="TextBox 9"/>
            <p:cNvSpPr txBox="1"/>
            <p:nvPr/>
          </p:nvSpPr>
          <p:spPr>
            <a:xfrm>
              <a:off x="1183261" y="5545340"/>
              <a:ext cx="3576309" cy="6412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CA" sz="18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n-ea"/>
                  <a:cs typeface="+mn-cs"/>
                </a:rPr>
                <a:t>27 % Reduction in TPA Usage	</a:t>
              </a:r>
              <a:endPara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2" name="U-Turn Arrow 11"/>
            <p:cNvSpPr/>
            <p:nvPr/>
          </p:nvSpPr>
          <p:spPr bwMode="auto">
            <a:xfrm rot="16200000">
              <a:off x="368993" y="4953285"/>
              <a:ext cx="1219000" cy="409537"/>
            </a:xfrm>
            <a:prstGeom prst="uturnArrow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427663" y="5961063"/>
            <a:ext cx="3716337" cy="638175"/>
            <a:chOff x="5322278" y="5263660"/>
            <a:chExt cx="3716214" cy="638963"/>
          </a:xfrm>
        </p:grpSpPr>
        <p:sp>
          <p:nvSpPr>
            <p:cNvPr id="11" name="TextBox 10"/>
            <p:cNvSpPr txBox="1"/>
            <p:nvPr/>
          </p:nvSpPr>
          <p:spPr>
            <a:xfrm>
              <a:off x="5322278" y="5533868"/>
              <a:ext cx="3516196" cy="3687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CA" sz="18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n-ea"/>
                  <a:cs typeface="+mn-cs"/>
                </a:rPr>
                <a:t>13% Reduction in Occlusions</a:t>
              </a:r>
              <a:endPara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3" name="U-Turn Arrow 12"/>
            <p:cNvSpPr/>
            <p:nvPr/>
          </p:nvSpPr>
          <p:spPr bwMode="auto">
            <a:xfrm rot="16200000" flipV="1">
              <a:off x="8598435" y="5351303"/>
              <a:ext cx="527701" cy="352413"/>
            </a:xfrm>
            <a:prstGeom prst="uturnArrow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" pitchFamily="18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8DA8"/>
      </a:dk2>
      <a:lt2>
        <a:srgbClr val="808080"/>
      </a:lt2>
      <a:accent1>
        <a:srgbClr val="73C6A1"/>
      </a:accent1>
      <a:accent2>
        <a:srgbClr val="D5E04D"/>
      </a:accent2>
      <a:accent3>
        <a:srgbClr val="FFFFFF"/>
      </a:accent3>
      <a:accent4>
        <a:srgbClr val="000000"/>
      </a:accent4>
      <a:accent5>
        <a:srgbClr val="BCDFCD"/>
      </a:accent5>
      <a:accent6>
        <a:srgbClr val="C1CB45"/>
      </a:accent6>
      <a:hlink>
        <a:srgbClr val="D4DB90"/>
      </a:hlink>
      <a:folHlink>
        <a:srgbClr val="89CBDF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Navilyst_template_081808</Template>
  <TotalTime>14281</TotalTime>
  <Words>311</Words>
  <Application>Microsoft Office PowerPoint</Application>
  <PresentationFormat>On-screen Show (4:3)</PresentationFormat>
  <Paragraphs>99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ＭＳ Ｐゴシック</vt:lpstr>
      <vt:lpstr>Wingdings</vt:lpstr>
      <vt:lpstr>Times</vt:lpstr>
      <vt:lpstr>Blank Presentation</vt:lpstr>
      <vt:lpstr>Blank Presentation</vt:lpstr>
      <vt:lpstr>Blank Presentation</vt:lpstr>
      <vt:lpstr>Blank Presentation</vt:lpstr>
      <vt:lpstr>Slide 1</vt:lpstr>
      <vt:lpstr>Slide 2</vt:lpstr>
      <vt:lpstr>Slide 3</vt:lpstr>
    </vt:vector>
  </TitlesOfParts>
  <Company>Boston Scientific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BSC</dc:creator>
  <cp:lastModifiedBy>BSC</cp:lastModifiedBy>
  <cp:revision>399</cp:revision>
  <dcterms:created xsi:type="dcterms:W3CDTF">2008-08-04T21:31:22Z</dcterms:created>
  <dcterms:modified xsi:type="dcterms:W3CDTF">2011-06-14T14:57:11Z</dcterms:modified>
</cp:coreProperties>
</file>